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65" autoAdjust="0"/>
  </p:normalViewPr>
  <p:slideViewPr>
    <p:cSldViewPr snapToGrid="0">
      <p:cViewPr>
        <p:scale>
          <a:sx n="71" d="100"/>
          <a:sy n="71" d="100"/>
        </p:scale>
        <p:origin x="4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33B87-D83F-463A-8769-31C58924C3E9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87BAF-CEB3-460A-8A89-DBB8A195D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6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Senhores professores da banca avaliadora, boa noite. Boa noite a todos. Este trabalho foi desenvolvido por (nomes) sob orientação de MA para a Faculdade de Tecnologia de São Paulo. </a:t>
            </a:r>
            <a:r>
              <a:rPr lang="pt-BR" dirty="0" err="1"/>
              <a:t>Alloy</a:t>
            </a:r>
            <a:r>
              <a:rPr lang="pt-BR" dirty="0"/>
              <a:t> Virtual Space, ou </a:t>
            </a:r>
            <a:r>
              <a:rPr lang="pt-BR" dirty="0" err="1"/>
              <a:t>AViS</a:t>
            </a:r>
            <a:r>
              <a:rPr lang="pt-BR" dirty="0"/>
              <a:t>, é um ambiente virtual de aprendizagem.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25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ajudar o campo de EAD quanto à este problema, nós propomos uma mudança de paradigma no que diz respeito à experiência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2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nós vemos uma ilustração comparativa entre, à esquerda, a experiência proposta por ferramentas de videoconferência tradicionais, como Skype, e, à direita, a experiência </a:t>
            </a:r>
            <a:r>
              <a:rPr lang="pt-BR" dirty="0" err="1"/>
              <a:t>AViS</a:t>
            </a:r>
            <a:r>
              <a:rPr lang="pt-BR" dirty="0"/>
              <a:t>. Ao invés de utilizar a tecnologia da informação para conectar locais reais, porque não usar a tecnologia da informação para simular um ambiente virtual, compartilhado entre os usuários conectados?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50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EAD, isso significaria poder simular qualquer ambiente. Isso pode ser particularmente útil no ensino de língua. Se a aula acontece em um ambiente simulado, nada impede que essa simulação apresente o ambiente que for mais conveniente para o tema em estudo. O contexto da aula fica mais rico e mais pertinente. Aqui, a título de exemplo, nós vemos uma sala de estar, um quarto e um restaurante. Se o aplicativo de base for desenvolvido de maneira modular, não é difícil criar uma gama variada de ambientes diferentes.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70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possibilidades são muitas. A visão de experiência do usuário que propomos não tem limites. Aqui nós vemos uma nave espacial, estrelas no exterior, o que exemplifica a liberdade criativa que haveria em EAD na hora de imaginar contextos onde o processo educativo pode se passar. Contextos até mesmo inexistentes.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903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Nossos recursos, contudo, tem limites muito bem definidos. Foi preciso tirar a cabeça das nuvens e colocar os pés no chão para definir um escopo executável. Por isso adotamos a estratégia de desenvolvimento MVP. O nosso Mínimo Produto Viável deve contemplar, de maneira minimalista, apenas as funcionalidades que contribuam para demonstrar e validar a experiência proposta. Ele contém apenas as funcionalidades sobre as quais se apoia o paradigma de experiência do usuário que estamos propondo. As funcionalidade triviais, típicas, comum entre sistemas dos mais diversos, são deixadas de lado, porque elas não contribuem para estudar a viabilidade da experiência de usuário proposta. Trata-se portanto de um software minimalista, desenvolvido exclusivamente para explorar e demonstrar a ideia. É um software embrionário, que vai apontar para uma direção a seguir. E não um produto, pronto para o mercado, pronto para ser colocado nas mãos dos usuários.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18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funcionalidades que selecionamos são, em primeiro lugar, a simulação propriamente dita, isto é, uma sala de aula 3D. Nesta sala de aula, cada usuário conectado controla um avatar, controla os movimentos desse avatar, a posição da cabeça, com a liberdade de observar o ambiente simulado à sua volta. Cada avatar é equipados com a expressão facial do usuário que o controla e com simulação de áudio </a:t>
            </a:r>
            <a:r>
              <a:rPr lang="pt-BR" dirty="0" err="1"/>
              <a:t>binaural</a:t>
            </a:r>
            <a:r>
              <a:rPr lang="pt-BR" dirty="0"/>
              <a:t>, de forma que, para quem está ouvindo, a voz de quem está falando pareça estar saindo de seu avatar. Por exemplo, quando o avatar se afasta do outro, o volume do áudio recebido diminui, criando a impressão de que a voz está vindo de mais longe. Ou quando o avatar olha para o lado, o volume é modulado diferentemente entre os dois canais (esquerdo e direito), criando a impressão de que o som está vindo de um certo ponto no ambiente simulado. Este ponto deve coincidir com a posição do avatar do usuário que está falando.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3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46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Principais classes e algumas de suas responsabilidades.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4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186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17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  <a:p>
            <a:r>
              <a:rPr lang="pt-BR" dirty="0"/>
              <a:t>alguns desafios</a:t>
            </a:r>
          </a:p>
          <a:p>
            <a:r>
              <a:rPr lang="pt-BR" dirty="0"/>
              <a:t>apresentar</a:t>
            </a:r>
          </a:p>
          <a:p>
            <a:r>
              <a:rPr lang="pt-BR" dirty="0"/>
              <a:t>embasamento teórico</a:t>
            </a:r>
          </a:p>
          <a:p>
            <a:r>
              <a:rPr lang="pt-BR" dirty="0"/>
              <a:t>revelou</a:t>
            </a:r>
          </a:p>
          <a:p>
            <a:r>
              <a:rPr lang="pt-BR" dirty="0"/>
              <a:t>desafios.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929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00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redução de custo</a:t>
            </a:r>
          </a:p>
          <a:p>
            <a:r>
              <a:rPr lang="pt-BR" dirty="0"/>
              <a:t>instituições não necessitam</a:t>
            </a:r>
          </a:p>
          <a:p>
            <a:r>
              <a:rPr lang="pt-BR" dirty="0"/>
              <a:t>sala de aula</a:t>
            </a:r>
          </a:p>
          <a:p>
            <a:r>
              <a:rPr lang="pt-BR" dirty="0"/>
              <a:t>não necessitam de transporte</a:t>
            </a:r>
          </a:p>
          <a:p>
            <a:r>
              <a:rPr lang="pt-BR" dirty="0"/>
              <a:t>Existem outros</a:t>
            </a:r>
          </a:p>
          <a:p>
            <a:r>
              <a:rPr lang="pt-BR" dirty="0"/>
              <a:t>vamos organizar</a:t>
            </a:r>
          </a:p>
          <a:p>
            <a:r>
              <a:rPr lang="pt-BR" dirty="0"/>
              <a:t>em dois eixos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99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horizontal tempo</a:t>
            </a:r>
          </a:p>
          <a:p>
            <a:r>
              <a:rPr lang="pt-BR" dirty="0"/>
              <a:t>vertical espaço</a:t>
            </a:r>
          </a:p>
          <a:p>
            <a:r>
              <a:rPr lang="pt-BR" dirty="0"/>
              <a:t>assíncrono</a:t>
            </a:r>
          </a:p>
          <a:p>
            <a:r>
              <a:rPr lang="pt-BR" dirty="0"/>
              <a:t>síncrono</a:t>
            </a:r>
          </a:p>
          <a:p>
            <a:r>
              <a:rPr lang="pt-BR" dirty="0"/>
              <a:t>alguns assuntos</a:t>
            </a:r>
          </a:p>
          <a:p>
            <a:r>
              <a:rPr lang="pt-BR" dirty="0"/>
              <a:t>melhor forma síncrona</a:t>
            </a:r>
          </a:p>
          <a:p>
            <a:r>
              <a:rPr lang="pt-BR" dirty="0"/>
              <a:t>Língua estrangeira é um exemplo</a:t>
            </a:r>
          </a:p>
          <a:p>
            <a:r>
              <a:rPr lang="pt-BR" dirty="0"/>
              <a:t>matemática melhor assíncrona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feito para a FATEC</a:t>
            </a:r>
          </a:p>
          <a:p>
            <a:r>
              <a:rPr lang="pt-BR" dirty="0"/>
              <a:t>apoio da </a:t>
            </a:r>
            <a:r>
              <a:rPr lang="pt-BR" dirty="0" err="1"/>
              <a:t>Alloy</a:t>
            </a:r>
            <a:endParaRPr lang="pt-BR" dirty="0"/>
          </a:p>
          <a:p>
            <a:r>
              <a:rPr lang="pt-BR" dirty="0" err="1"/>
              <a:t>Alloy</a:t>
            </a:r>
            <a:r>
              <a:rPr lang="pt-BR" dirty="0"/>
              <a:t> dedicou 30% dos recursos de </a:t>
            </a:r>
            <a:r>
              <a:rPr lang="pt-BR" dirty="0" err="1"/>
              <a:t>Pesq</a:t>
            </a:r>
            <a:r>
              <a:rPr lang="pt-BR" dirty="0"/>
              <a:t> </a:t>
            </a:r>
            <a:r>
              <a:rPr lang="pt-BR" dirty="0" err="1"/>
              <a:t>dev</a:t>
            </a:r>
            <a:endParaRPr lang="pt-BR" dirty="0"/>
          </a:p>
          <a:p>
            <a:r>
              <a:rPr lang="pt-BR" dirty="0"/>
              <a:t>Pantoufle forneceu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4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escola, em</a:t>
            </a:r>
          </a:p>
          <a:p>
            <a:r>
              <a:rPr lang="pt-BR" dirty="0"/>
              <a:t>5 anos</a:t>
            </a:r>
          </a:p>
          <a:p>
            <a:r>
              <a:rPr lang="pt-BR" dirty="0"/>
              <a:t>coletou feedback</a:t>
            </a:r>
          </a:p>
          <a:p>
            <a:r>
              <a:rPr lang="pt-BR" dirty="0"/>
              <a:t>o abandono da interação</a:t>
            </a:r>
          </a:p>
          <a:p>
            <a:r>
              <a:rPr lang="pt-BR" dirty="0"/>
              <a:t>prejudica o aprendizado. As duas modalidades</a:t>
            </a:r>
          </a:p>
          <a:p>
            <a:r>
              <a:rPr lang="pt-BR" dirty="0"/>
              <a:t>apresentam vantagens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34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Constata-se que existe resistência</a:t>
            </a:r>
          </a:p>
          <a:p>
            <a:r>
              <a:rPr lang="pt-BR" dirty="0"/>
              <a:t>Migrar do tradicional para</a:t>
            </a:r>
          </a:p>
          <a:p>
            <a:r>
              <a:rPr lang="pt-BR" dirty="0"/>
              <a:t>distância síncrono</a:t>
            </a:r>
          </a:p>
          <a:p>
            <a:r>
              <a:rPr lang="pt-BR" dirty="0"/>
              <a:t>experiência é</a:t>
            </a:r>
          </a:p>
          <a:p>
            <a:r>
              <a:rPr lang="pt-BR" dirty="0"/>
              <a:t>diferente</a:t>
            </a:r>
          </a:p>
          <a:p>
            <a:r>
              <a:rPr lang="pt-BR" dirty="0"/>
              <a:t>pode contribuir</a:t>
            </a:r>
          </a:p>
          <a:p>
            <a:r>
              <a:rPr lang="pt-BR" dirty="0"/>
              <a:t>redução de atenção</a:t>
            </a:r>
          </a:p>
          <a:p>
            <a:r>
              <a:rPr lang="pt-BR" dirty="0"/>
              <a:t>alunos reclamam dessa sensação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13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má experiência</a:t>
            </a:r>
          </a:p>
          <a:p>
            <a:r>
              <a:rPr lang="pt-BR" dirty="0"/>
              <a:t>Skype e similares</a:t>
            </a:r>
          </a:p>
          <a:p>
            <a:r>
              <a:rPr lang="pt-BR" dirty="0"/>
              <a:t>preocupam</a:t>
            </a:r>
          </a:p>
          <a:p>
            <a:r>
              <a:rPr lang="pt-BR" dirty="0"/>
              <a:t>transmitir áudio e vídeo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52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melhorar</a:t>
            </a:r>
          </a:p>
          <a:p>
            <a:r>
              <a:rPr lang="pt-BR" dirty="0"/>
              <a:t>experiência é</a:t>
            </a:r>
          </a:p>
          <a:p>
            <a:r>
              <a:rPr lang="pt-BR" dirty="0"/>
              <a:t>válido</a:t>
            </a:r>
          </a:p>
          <a:p>
            <a:r>
              <a:rPr lang="pt-BR" dirty="0"/>
              <a:t>merece esforço e tempo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9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66FFF-5B4A-4F77-A5C1-02497689F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2D7E2-9071-4F95-9275-429C6BFD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AEFD8A-71E6-491C-80BD-124DB970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E21D7-9663-4CDD-8525-914E76AC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37335-7013-4888-B7FB-2E678D9E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4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3591-DF01-43BC-AFF9-D958B87E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9819DC-5F78-4103-AF3C-C9F394CF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8200F-5B35-48ED-8C09-675C1CEA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F880D-C497-4E19-8C3F-CED04AB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D0BDCB-51C4-4DED-BA4C-F2CDA7C7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73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8AE16-589B-4814-8E1D-33594B9FD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278A19-E712-4F09-914E-86B547B7C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502227-3FF5-4755-8D8F-AEE0A8A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EF019-E6E8-48EA-9DE2-20194596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81B056-62E8-44D0-A46D-0789F3CF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84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5C4F7-BB98-48F6-8EDF-BB40CF3F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5C0481-01FB-4204-B3B5-D34F6BDA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BCD9D-F8BD-438F-A46C-F5D804E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EB773-9837-4693-B47B-C7582125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5D7D-D667-4FE8-ACE1-90525D7E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0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50E98-8295-40CD-8358-DCC1AD5D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DCD0FF-6FC8-436F-A4EE-904B3A9B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F2865D-9C66-4DF2-8082-E34388E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7CC66D-237A-4AA8-BF6E-11AC4750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CFF4-402A-4B6F-BCB0-B1EF51DC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30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CF058-0DEA-4A26-B2A3-CC18CE91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CFA77-4F42-4A62-B300-BCA1B33D3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F7E948-B777-4EFA-B983-D8E67370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7BE13A-6ED8-46EE-AB38-FA87FACE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6E39A4-764B-472E-A100-EF1D52E2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CD2DE-E739-4DBC-B88D-B6A8AA0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00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7F76D-6BCF-4CD7-BE2F-1D716F8C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22A0F3-7877-48F9-A264-6E1953C44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E64B9C-9AA1-4B6D-903C-73F561E8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B6ED00-C47F-49E6-94ED-4D7A8E058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FB502-0292-455C-BCB1-276A8A53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EE4805-95F6-45E8-B1E9-379D6649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D94978-D3BD-43EE-983E-E7208987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E5F1A6-8AA9-4023-91A8-9569159D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E11B7-E663-42B7-B152-675B0318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178B18-E9A8-4AB4-8AD9-BBA3D004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F37B82-E3B4-4BB4-9B5B-F4F8D7AD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753CA5-91F4-4E00-8CB5-FE80E749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70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FACED2-E2C4-43C3-A0BF-B35CFDE9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77D3ED-E137-4D87-81CC-50DA2F88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05D153-F581-462B-9417-F4C7045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6A0F2-E9F8-4016-8BB9-E5E4878A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A7CD5-6020-43F9-9CF4-0D88F747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CB5571-12DA-4158-9D7C-75078414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E3E428-E9FB-400B-BD7B-56FC91BA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0FFC56-5632-4F74-85FA-31057097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0D7C14-DEDA-4D37-A471-EABDDCB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9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1B84-8E95-45DD-B7E5-F5C0CD46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EE3E28-A175-49C3-909A-CF46A2DA0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E06FD-5135-491E-9912-9A8CF00BB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1E45EA-B177-4564-95F3-A94C3324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4947E-07FF-46CC-BFE7-4FF1964F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F5D8FE-E6EE-426F-97FB-289CEE45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18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C3BB9D-2DC8-4492-A770-9BFFB4D9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89593-4171-4D15-9DA8-89DF1521E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72687D-EB36-4B43-B994-DF752BF68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58C2-CA2E-456B-BA1C-2BCFB6157F9B}" type="datetimeFigureOut">
              <a:rPr lang="pt-BR" smtClean="0"/>
              <a:t>16/12/2019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5834E-3A7F-4444-A752-176B4C58B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F3332-4D4E-45AA-AEAA-888246EB3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39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5EB0883-5800-405C-92CD-B71E662DD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FF8072-262D-4A78-989B-52200BCE5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F0360E-5679-4F90-8C2D-91AE21A2B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zinha, mesa, geladeira, quarto&#10;&#10;Descrição gerada automaticamente">
            <a:extLst>
              <a:ext uri="{FF2B5EF4-FFF2-40B4-BE49-F238E27FC236}">
                <a16:creationId xmlns:a16="http://schemas.microsoft.com/office/drawing/2014/main" id="{15058BE4-8EF8-43AB-A456-71EB3B5D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teto, cozinha, preto&#10;&#10;Descrição gerada automaticamente">
            <a:extLst>
              <a:ext uri="{FF2B5EF4-FFF2-40B4-BE49-F238E27FC236}">
                <a16:creationId xmlns:a16="http://schemas.microsoft.com/office/drawing/2014/main" id="{123A75A3-02E5-44B4-81FB-7055177C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camisa&#10;&#10;Descrição gerada automaticamente">
            <a:extLst>
              <a:ext uri="{FF2B5EF4-FFF2-40B4-BE49-F238E27FC236}">
                <a16:creationId xmlns:a16="http://schemas.microsoft.com/office/drawing/2014/main" id="{9C22C520-B596-4D8D-8ADF-9E92C051A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05A7D0A-C024-4FE7-9728-E2E6118CB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8487965-B54E-4CE4-ACC7-65E1B7628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tletismo&#10;&#10;Descrição gerada automaticamente">
            <a:extLst>
              <a:ext uri="{FF2B5EF4-FFF2-40B4-BE49-F238E27FC236}">
                <a16:creationId xmlns:a16="http://schemas.microsoft.com/office/drawing/2014/main" id="{40000DA5-D7F3-4621-8EFA-D33EB425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005FBC8C-8A7C-4546-90A2-D06AFF00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8F657C-FD45-4AD2-A418-84C7FF5DC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8C0A237-0941-4CC8-BCF8-3B7AAA01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8B98C9-4EF5-4761-8492-419BD67C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8F8DCF2-822F-4B45-9BDE-B772A9A2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605FD2-3150-495C-850D-84619D19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A11A786-97D8-4154-BFCC-D21E6969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DD34F4B-8F69-4CF4-8572-3D4F4B2D5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77BE80-4DC1-49ED-9206-4001180C9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94DAFFC-1072-43EC-928F-A9A05BF4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6AAA12-21F0-45C2-B1F3-45FD53BB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7D2C2A4-C411-4E3F-9355-19B79EF0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101C77B3-2D04-4015-8F94-24A56CA0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ixa&#10;&#10;Descrição gerada automaticamente">
            <a:extLst>
              <a:ext uri="{FF2B5EF4-FFF2-40B4-BE49-F238E27FC236}">
                <a16:creationId xmlns:a16="http://schemas.microsoft.com/office/drawing/2014/main" id="{DC625B57-3F2D-4A16-AF8A-02A2688A6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7C2E0C2F-39C9-4772-866D-BD2CAA5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6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806</Words>
  <Application>Microsoft Office PowerPoint</Application>
  <PresentationFormat>Widescreen</PresentationFormat>
  <Paragraphs>77</Paragraphs>
  <Slides>24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SOUSA</dc:creator>
  <cp:lastModifiedBy>Pedro SOUSA</cp:lastModifiedBy>
  <cp:revision>47</cp:revision>
  <dcterms:created xsi:type="dcterms:W3CDTF">2019-11-19T19:55:39Z</dcterms:created>
  <dcterms:modified xsi:type="dcterms:W3CDTF">2019-12-17T00:44:27Z</dcterms:modified>
</cp:coreProperties>
</file>